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64" r:id="rId5"/>
    <p:sldId id="265" r:id="rId6"/>
    <p:sldId id="261" r:id="rId7"/>
    <p:sldId id="260" r:id="rId8"/>
    <p:sldId id="258" r:id="rId9"/>
    <p:sldId id="259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477" autoAdjust="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DDCF4-5E66-4D67-BDEB-80817748B17C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BA822-EC76-4659-A6EF-A343DE1B11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4343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3DB8-4CB9-4350-950C-19065D2DBEEE}" type="datetime1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6070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3B95D-D826-44C9-8EEC-432FE64A8EAE}" type="datetime1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27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1C8A5-34E1-4F1D-8C26-18ED7F4A263B}" type="datetime1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370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D3-FD92-4957-8B0B-63DAE91D0097}" type="datetime1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23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5E07-2AE3-4250-8FA2-A5F7520C4669}" type="datetime1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08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F81F-DFFC-431B-8903-63F2C9FE3646}" type="datetime1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326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FEB9-219A-4C96-9217-4B9EFF9E8A5D}" type="datetime1">
              <a:rPr lang="en-IN" smtClean="0"/>
              <a:t>06-03-2025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1579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2FEE7-EB56-4EBD-A91D-FEA1F7C3C104}" type="datetime1">
              <a:rPr lang="en-IN" smtClean="0"/>
              <a:t>06-03-2025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947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3D46-0F07-437D-A5F9-F0F31ABBC46E}" type="datetime1">
              <a:rPr lang="en-IN" smtClean="0"/>
              <a:t>06-03-2025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644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8288-E8CE-4F1B-A43C-4761E2839495}" type="datetime1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82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A414-6EF6-439A-8DAA-6DC7544388F1}" type="datetime1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951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C7144-04E6-41DF-98F4-13508D617866}" type="datetime1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788F2-20DC-4711-8364-1198268D02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02246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তর্কসংগ্রহানুসারেণ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        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হেত্বাভাসবিমর্শঃ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GB" b="1" dirty="0" err="1" smtClean="0"/>
              <a:t>ডঃ</a:t>
            </a:r>
            <a:r>
              <a:rPr lang="en-GB" b="1" dirty="0" smtClean="0"/>
              <a:t> </a:t>
            </a:r>
            <a:r>
              <a:rPr lang="en-GB" b="1" dirty="0" err="1" smtClean="0"/>
              <a:t>শ্রীবাস-দেবনাথেন</a:t>
            </a:r>
            <a:r>
              <a:rPr lang="en-GB" b="1" dirty="0" smtClean="0"/>
              <a:t> </a:t>
            </a:r>
            <a:r>
              <a:rPr lang="en-GB" b="1" dirty="0" err="1" smtClean="0"/>
              <a:t>গ্রথিতঃ</a:t>
            </a:r>
            <a:endParaRPr lang="en-IN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GB" sz="4000" b="1" dirty="0" smtClean="0"/>
              <a:t>1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4293155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  <a:lumOff val="1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হেত্বাভাসস্য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লক্ষণম্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  <a:lumOff val="1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অনুমিতিপ্রতিবন্ধকযথার্থজ্ঞানবিষয়ত্বং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হেত্বাভাসত্বম্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‌।</a:t>
            </a:r>
          </a:p>
          <a:p>
            <a:endParaRPr lang="en-GB" b="1" dirty="0" smtClean="0">
              <a:latin typeface="Kalpurush" pitchFamily="2" charset="0"/>
              <a:cs typeface="Kalpurush" pitchFamily="2" charset="0"/>
            </a:endParaRPr>
          </a:p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অনুমিতিপরামর্শান্যতরপ্রতিবন্ধকযথার্থজ্ঞানবিষয়ত্বং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হেত্বাভাসত্বম্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‌।</a:t>
            </a:r>
          </a:p>
          <a:p>
            <a:endParaRPr lang="en-GB" b="1" dirty="0" smtClean="0">
              <a:latin typeface="Kalpurush" pitchFamily="2" charset="0"/>
              <a:cs typeface="Kalpurush" pitchFamily="2" charset="0"/>
            </a:endParaRPr>
          </a:p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হেতুবদ্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আভাসতে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, ন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তু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বস্তুতঃ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হেতুরিতি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হেত্বাভাসঃ</a:t>
            </a:r>
            <a:r>
              <a:rPr lang="en-GB" b="1" dirty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দুষ্টহেতুরিত্যর্থঃ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solidFill>
            <a:schemeClr val="bg1">
              <a:lumMod val="85000"/>
              <a:lumOff val="1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sz="4000" b="1" dirty="0" smtClean="0"/>
              <a:t>2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336989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বিরুদ্ধহেত্বাভাসঃ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সাধ্যাভাবব্যাপ্তো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হেতুর্বিরুদ্ধঃ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শব্দঃ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নিত্যঃ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কৃতকত্বা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ৎ।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sz="4000" b="1" dirty="0" smtClean="0"/>
              <a:t>5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337058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সৎপ্রতিপক্ষহেত্বাভাসঃ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যস্য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সাধ্যাভাবসাধকং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হেত্বন্তরং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বিদ্যতে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স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সৎপ্রতিপক্ষঃ।যথা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শব্দঃ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নিত্যঃ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শ্রাবণত্বা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শব্দত্বব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ৎ;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শব্দঃ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অনিত্যঃ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কার্যত্বা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ঘটব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ৎ।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5856" y="6493896"/>
            <a:ext cx="2895600" cy="365125"/>
          </a:xfrm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sz="4000" b="1" dirty="0" smtClean="0"/>
              <a:t>6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2073790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অসিদ্ধহেত্বাভাসঃ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১.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আশ্রয়াসিদ্ধঃ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গগনারবিন্দং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সুরভি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,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অরবিন্দত্বা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ৎ,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সরোজারবিন্দত্বা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ৎ। </a:t>
            </a:r>
          </a:p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২.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স্বরূপাসিদ্ধঃ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শব্দঃ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অনিত্যঃ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চাক্ষুষত্বা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রূপবদ্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‌।</a:t>
            </a:r>
          </a:p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৩.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ব্যাপ্যত্বাসিদ্ধঃ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সোপাধিকো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হেতুর্ব্যাপ্যত্বাসিদ্ধঃ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পর্বতো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ধূমবান্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বহ্নেঃ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মহানসব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ৎ। 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solidFill>
            <a:schemeClr val="tx2">
              <a:lumMod val="2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sz="4000" b="1" dirty="0" smtClean="0"/>
              <a:t>7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661069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বাধিতহেত্বাভাসঃ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  <a:solidFill>
            <a:schemeClr val="accent6">
              <a:lumMod val="7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যস্য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সাধ্যাভাবঃ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প্রমাণান্তরেণ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নিশ্চিতঃ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স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বাধিতঃ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বহ্নিরনুষ্ণো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দ্রব্যত্বা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জলব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ৎ।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sz="4000" b="1" dirty="0" smtClean="0"/>
              <a:t>8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133410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54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  <a:ln>
            <a:solidFill>
              <a:srgbClr val="FFFF00"/>
            </a:solidFill>
          </a:ln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  <a:ln>
            <a:solidFill>
              <a:srgbClr val="FFFF00"/>
            </a:solidFill>
          </a:ln>
        </p:spPr>
        <p:txBody>
          <a:bodyPr/>
          <a:lstStyle/>
          <a:p>
            <a:pPr marL="0" indent="0">
              <a:buNone/>
            </a:pPr>
            <a:endParaRPr lang="en-GB" b="1" dirty="0" smtClean="0">
              <a:latin typeface="Kalpurush" pitchFamily="2" charset="0"/>
              <a:cs typeface="Kalpurush" pitchFamily="2" charset="0"/>
            </a:endParaRPr>
          </a:p>
          <a:p>
            <a:endParaRPr lang="en-GB" b="1" dirty="0">
              <a:latin typeface="Kalpurush" pitchFamily="2" charset="0"/>
              <a:cs typeface="Kalpurush" pitchFamily="2" charset="0"/>
            </a:endParaRPr>
          </a:p>
          <a:p>
            <a:endParaRPr lang="en-GB" b="1" dirty="0" smtClean="0">
              <a:latin typeface="Kalpurush" pitchFamily="2" charset="0"/>
              <a:cs typeface="Kalpurush" pitchFamily="2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Kalpurush" pitchFamily="2" charset="0"/>
                <a:cs typeface="Kalpurush" pitchFamily="2" charset="0"/>
              </a:rPr>
              <a:t>             </a:t>
            </a:r>
            <a:r>
              <a:rPr lang="en-GB" sz="6000" b="1" dirty="0" err="1" smtClean="0">
                <a:latin typeface="Kalpurush" pitchFamily="2" charset="0"/>
                <a:cs typeface="Kalpurush" pitchFamily="2" charset="0"/>
              </a:rPr>
              <a:t>সর্বেভ্যো</a:t>
            </a:r>
            <a:r>
              <a:rPr lang="en-GB" sz="6000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sz="6000" b="1" dirty="0" err="1">
                <a:latin typeface="Kalpurush" pitchFamily="2" charset="0"/>
                <a:cs typeface="Kalpurush" pitchFamily="2" charset="0"/>
              </a:rPr>
              <a:t>নমঃ</a:t>
            </a:r>
            <a:r>
              <a:rPr lang="en-GB" sz="6000" b="1" dirty="0">
                <a:latin typeface="Kalpurush" pitchFamily="2" charset="0"/>
                <a:cs typeface="Kalpurush" pitchFamily="2" charset="0"/>
              </a:rPr>
              <a:t>।</a:t>
            </a:r>
            <a:endParaRPr lang="en-IN" sz="6000" b="1" dirty="0">
              <a:latin typeface="Kalpurush" pitchFamily="2" charset="0"/>
              <a:cs typeface="Kalpurush" pitchFamily="2" charset="0"/>
            </a:endParaRPr>
          </a:p>
          <a:p>
            <a:endParaRPr lang="en-IN" b="1" dirty="0">
              <a:latin typeface="Kalpurush" pitchFamily="2" charset="0"/>
              <a:cs typeface="Kalpurush" pitchFamily="2" charset="0"/>
            </a:endParaRPr>
          </a:p>
          <a:p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solidFill>
            <a:srgbClr val="FF0000"/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sz="4000" b="1" dirty="0"/>
              <a:t>9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2345394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হেত্বাভাসবিভাগঃ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পঞ্চ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হেত্বাভাসাঃ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সব্যভিচার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;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বিরুদ্ধঃ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,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সৎপ্রতিপক্ষঃ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,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অসিদ্ধঃ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বাধিতশ্চ</a:t>
            </a:r>
            <a:r>
              <a:rPr lang="en-GB" b="1" dirty="0" smtClean="0"/>
              <a:t>।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sz="4000" b="1" dirty="0" smtClean="0"/>
              <a:t>3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2029720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সব্যভিচারহেত্বাভাসঃ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  <a:ln>
            <a:solidFill>
              <a:srgbClr val="FFFF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 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অস্য</a:t>
            </a:r>
            <a:r>
              <a:rPr lang="en-GB" b="1" dirty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ত্রয়ঃ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বিভাগাঃ</a:t>
            </a:r>
            <a:r>
              <a:rPr lang="en-GB" b="1" dirty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সন্তি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তে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</a:p>
          <a:p>
            <a:endParaRPr lang="en-GB" b="1" dirty="0" smtClean="0">
              <a:latin typeface="Kalpurush" pitchFamily="2" charset="0"/>
              <a:cs typeface="Kalpurush" pitchFamily="2" charset="0"/>
            </a:endParaRPr>
          </a:p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১.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সাধারণঃ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সাধ্যাভাববদ্বৃত্তিঃ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সাধারণঃ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অনৈকান্তিকঃ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পর্বতঃ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বহ্নিমান্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প্রমেয়ত্বা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। </a:t>
            </a:r>
          </a:p>
          <a:p>
            <a:endParaRPr lang="en-GB" b="1" dirty="0" smtClean="0">
              <a:latin typeface="Kalpurush" pitchFamily="2" charset="0"/>
              <a:cs typeface="Kalpurush" pitchFamily="2" charset="0"/>
            </a:endParaRPr>
          </a:p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২.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অসাধারাণঃ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সর্বসপক্ষবিপক্ষব্যাবৃত্তঃ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পক্ষমাত্রবৃত্তিরসাধারণঃ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শব্দঃ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অনিত্যঃ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শব্দত্বা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ৎ।</a:t>
            </a:r>
          </a:p>
          <a:p>
            <a:endParaRPr lang="en-GB" b="1" dirty="0" smtClean="0">
              <a:latin typeface="Kalpurush" pitchFamily="2" charset="0"/>
              <a:cs typeface="Kalpurush" pitchFamily="2" charset="0"/>
            </a:endParaRPr>
          </a:p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৩.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অনুপসংহারী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অন্বয়ব্যতিরেকদৃষ্টান্তরহিতঃ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অনুপসংহারী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যথা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সর্বমনিত্যং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প্রমেয়ত্বা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।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GB" sz="4000" b="1" dirty="0" smtClean="0"/>
              <a:t>4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890004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166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তর্কসংগ্রহানুসারেণ          হেত্বাভাসবিমর্শঃ</vt:lpstr>
      <vt:lpstr>বিরুদ্ধহেত্বাভাসঃ</vt:lpstr>
      <vt:lpstr>সৎপ্রতিপক্ষহেত্বাভাসঃ</vt:lpstr>
      <vt:lpstr>অসিদ্ধহেত্বাভাসঃ</vt:lpstr>
      <vt:lpstr>বাধিতহেত্বাভাসঃ</vt:lpstr>
      <vt:lpstr>PowerPoint Presentation</vt:lpstr>
      <vt:lpstr>PowerPoint Presentation</vt:lpstr>
      <vt:lpstr>হেত্বাভাসবিভাগঃ</vt:lpstr>
      <vt:lpstr>সব্যভিচারহেত্বাভাসঃ</vt:lpstr>
      <vt:lpstr>হেত্বাভাসস্য লক্ষণম্‌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তর্কসংগ্রহানুসারেণ          হেত্বাভাসবিমর্শঃ</dc:title>
  <dc:creator>shreebas.debnath86@outlook.com</dc:creator>
  <cp:lastModifiedBy>shreebas.debnath86@outlook.com</cp:lastModifiedBy>
  <cp:revision>12</cp:revision>
  <dcterms:created xsi:type="dcterms:W3CDTF">2025-03-06T07:54:14Z</dcterms:created>
  <dcterms:modified xsi:type="dcterms:W3CDTF">2025-03-06T12:25:36Z</dcterms:modified>
</cp:coreProperties>
</file>